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0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38" r:id="rId27"/>
    <p:sldId id="326" r:id="rId28"/>
    <p:sldId id="324" r:id="rId29"/>
    <p:sldId id="342" r:id="rId30"/>
    <p:sldId id="327" r:id="rId31"/>
    <p:sldId id="330" r:id="rId32"/>
    <p:sldId id="344" r:id="rId33"/>
    <p:sldId id="331" r:id="rId34"/>
    <p:sldId id="332" r:id="rId35"/>
    <p:sldId id="336" r:id="rId36"/>
    <p:sldId id="333" r:id="rId37"/>
    <p:sldId id="334" r:id="rId38"/>
    <p:sldId id="337" r:id="rId39"/>
    <p:sldId id="345" r:id="rId40"/>
    <p:sldId id="328" r:id="rId41"/>
    <p:sldId id="317" r:id="rId42"/>
    <p:sldId id="318" r:id="rId43"/>
    <p:sldId id="282" r:id="rId44"/>
    <p:sldId id="310" r:id="rId45"/>
    <p:sldId id="301" r:id="rId46"/>
    <p:sldId id="302" r:id="rId47"/>
    <p:sldId id="303" r:id="rId48"/>
    <p:sldId id="3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F40"/>
    <a:srgbClr val="FF9F9A"/>
    <a:srgbClr val="A279FF"/>
    <a:srgbClr val="57A7FF"/>
    <a:srgbClr val="92C6FF"/>
    <a:srgbClr val="FF635B"/>
    <a:srgbClr val="6666FF"/>
    <a:srgbClr val="CC66FF"/>
    <a:srgbClr val="DDDDDD"/>
    <a:srgbClr val="DB4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758" autoAdjust="0"/>
  </p:normalViewPr>
  <p:slideViewPr>
    <p:cSldViewPr snapToGrid="0">
      <p:cViewPr varScale="1">
        <p:scale>
          <a:sx n="98" d="100"/>
          <a:sy n="98" d="100"/>
        </p:scale>
        <p:origin x="106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completing tasks, </a:t>
              </a:r>
              <a:r>
                <a:rPr lang="en-US" sz="2000" i="1" dirty="0">
                  <a:solidFill>
                    <a:sysClr val="windowText" lastClr="000000"/>
                  </a:solidFill>
                </a:rPr>
                <a:t>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hybrid centralized-decentralized network topology available in Mothership-Passenger systems be used to solve complex orienteering problems?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Decentralized Planning with Decentralized Monte Carlo Tree Search (Dec-MCTS)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Centralized Planning with Simulation-Biased Randomized Variable Neighborhood Search (Sim-BRVNS)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Sim-BRVNS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coordinate and adapt multi-robot behaviors to complete complex tasks 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842BB7-939A-E90A-C747-B8493A0A606C}"/>
              </a:ext>
            </a:extLst>
          </p:cNvPr>
          <p:cNvGrpSpPr/>
          <p:nvPr/>
        </p:nvGrpSpPr>
        <p:grpSpPr>
          <a:xfrm>
            <a:off x="2659382" y="2191155"/>
            <a:ext cx="2122802" cy="472916"/>
            <a:chOff x="1600310" y="1949754"/>
            <a:chExt cx="2122802" cy="4729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9B62C0-05C2-77DF-F70A-4D896FFF91F7}"/>
                </a:ext>
              </a:extLst>
            </p:cNvPr>
            <p:cNvSpPr/>
            <p:nvPr/>
          </p:nvSpPr>
          <p:spPr>
            <a:xfrm>
              <a:off x="3250196" y="1949754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2699EF-C02B-97C2-2DCB-68317C31F423}"/>
                </a:ext>
              </a:extLst>
            </p:cNvPr>
            <p:cNvGrpSpPr/>
            <p:nvPr/>
          </p:nvGrpSpPr>
          <p:grpSpPr>
            <a:xfrm rot="20142887">
              <a:off x="1600310" y="2099574"/>
              <a:ext cx="423117" cy="195144"/>
              <a:chOff x="2433671" y="4078667"/>
              <a:chExt cx="423117" cy="19514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34056D0-C3DF-AA67-662B-E50529BB88CC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AA3BE5D-74DB-312C-B213-67469345B1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A6531CA-AC54-F055-3CCC-221AA613D271}"/>
                </a:ext>
              </a:extLst>
            </p:cNvPr>
            <p:cNvCxnSpPr/>
            <p:nvPr/>
          </p:nvCxnSpPr>
          <p:spPr>
            <a:xfrm>
              <a:off x="2149039" y="2232762"/>
              <a:ext cx="92885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2067E6-4199-D063-E483-63BF6BB1D69C}"/>
              </a:ext>
            </a:extLst>
          </p:cNvPr>
          <p:cNvGrpSpPr/>
          <p:nvPr/>
        </p:nvGrpSpPr>
        <p:grpSpPr>
          <a:xfrm>
            <a:off x="6565143" y="2113497"/>
            <a:ext cx="3413311" cy="1055031"/>
            <a:chOff x="6591679" y="1841475"/>
            <a:chExt cx="3413311" cy="10550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8E04C4-BA1C-D47C-0DB2-39521F63E995}"/>
                </a:ext>
              </a:extLst>
            </p:cNvPr>
            <p:cNvGrpSpPr/>
            <p:nvPr/>
          </p:nvGrpSpPr>
          <p:grpSpPr>
            <a:xfrm rot="8446323">
              <a:off x="6591679" y="1983320"/>
              <a:ext cx="423117" cy="195144"/>
              <a:chOff x="2433671" y="4078667"/>
              <a:chExt cx="423117" cy="19514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FD22DD-ECB1-21E3-B37F-360B51D1B343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67AEEB9F-D3A5-FA16-6B64-9DF7AC7DF4A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B76BEF-8F63-90D2-4267-D12D101BBEF0}"/>
                </a:ext>
              </a:extLst>
            </p:cNvPr>
            <p:cNvGrpSpPr/>
            <p:nvPr/>
          </p:nvGrpSpPr>
          <p:grpSpPr>
            <a:xfrm rot="21001930">
              <a:off x="9581873" y="2041987"/>
              <a:ext cx="423117" cy="195144"/>
              <a:chOff x="2433671" y="4078667"/>
              <a:chExt cx="423117" cy="19514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D3B5FCC-3955-88B3-4691-2E04908E295E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3" name="Flowchart: Manual Operation 22">
                <a:extLst>
                  <a:ext uri="{FF2B5EF4-FFF2-40B4-BE49-F238E27FC236}">
                    <a16:creationId xmlns:a16="http://schemas.microsoft.com/office/drawing/2014/main" id="{F67EED09-83A2-0F4D-45BF-055ACFCB3A5D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2B9318-53EF-0928-023E-1C06DB4EA44A}"/>
                </a:ext>
              </a:extLst>
            </p:cNvPr>
            <p:cNvGrpSpPr/>
            <p:nvPr/>
          </p:nvGrpSpPr>
          <p:grpSpPr>
            <a:xfrm rot="17756286">
              <a:off x="7500823" y="2587376"/>
              <a:ext cx="423117" cy="195144"/>
              <a:chOff x="2433671" y="4078667"/>
              <a:chExt cx="423117" cy="19514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47C30E-A95D-EC06-F1E3-C629AC4CB4E8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3FC7ABF-9A86-A7BD-9AFF-D1369078A045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FA3343-D326-B464-BEFD-066B8FC9DF5C}"/>
                </a:ext>
              </a:extLst>
            </p:cNvPr>
            <p:cNvSpPr/>
            <p:nvPr/>
          </p:nvSpPr>
          <p:spPr>
            <a:xfrm>
              <a:off x="8108652" y="1841475"/>
              <a:ext cx="360238" cy="36023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052253-EB8C-8C63-6C5A-FAA5177E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586" y="2021594"/>
              <a:ext cx="346185" cy="46513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E3080B-C10E-8171-4E56-6125297C9702}"/>
              </a:ext>
            </a:extLst>
          </p:cNvPr>
          <p:cNvGrpSpPr/>
          <p:nvPr/>
        </p:nvGrpSpPr>
        <p:grpSpPr>
          <a:xfrm>
            <a:off x="2529291" y="3449328"/>
            <a:ext cx="2339546" cy="1740874"/>
            <a:chOff x="1549898" y="3322937"/>
            <a:chExt cx="2339546" cy="17408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DDEE863-A9C5-432F-3DB1-999359712081}"/>
                </a:ext>
              </a:extLst>
            </p:cNvPr>
            <p:cNvSpPr/>
            <p:nvPr/>
          </p:nvSpPr>
          <p:spPr>
            <a:xfrm>
              <a:off x="2382620" y="427415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1D386B-7C2F-CF91-AB11-CF57E5CC9DF4}"/>
                </a:ext>
              </a:extLst>
            </p:cNvPr>
            <p:cNvGrpSpPr/>
            <p:nvPr/>
          </p:nvGrpSpPr>
          <p:grpSpPr>
            <a:xfrm>
              <a:off x="2642540" y="4539883"/>
              <a:ext cx="423117" cy="195144"/>
              <a:chOff x="2433671" y="4078667"/>
              <a:chExt cx="423117" cy="1951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68DF1A-B909-07E6-121E-18E988D0F862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" name="Flowchart: Manual Operation 30">
                <a:extLst>
                  <a:ext uri="{FF2B5EF4-FFF2-40B4-BE49-F238E27FC236}">
                    <a16:creationId xmlns:a16="http://schemas.microsoft.com/office/drawing/2014/main" id="{CACF23E4-35E0-0FD6-3602-9896CF0FAB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5912AC-A411-6436-DAE8-8A3A90C12AD9}"/>
                </a:ext>
              </a:extLst>
            </p:cNvPr>
            <p:cNvSpPr/>
            <p:nvPr/>
          </p:nvSpPr>
          <p:spPr>
            <a:xfrm>
              <a:off x="2266344" y="3322937"/>
              <a:ext cx="1623100" cy="1251431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0703B0-B2D4-3185-E124-E62F9FE8871B}"/>
                </a:ext>
              </a:extLst>
            </p:cNvPr>
            <p:cNvSpPr/>
            <p:nvPr/>
          </p:nvSpPr>
          <p:spPr>
            <a:xfrm>
              <a:off x="1549898" y="4008377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C660C5-C3CB-3E74-1B77-9C13F6E7C26D}"/>
                </a:ext>
              </a:extLst>
            </p:cNvPr>
            <p:cNvCxnSpPr>
              <a:cxnSpLocks/>
            </p:cNvCxnSpPr>
            <p:nvPr/>
          </p:nvCxnSpPr>
          <p:spPr>
            <a:xfrm>
              <a:off x="3113185" y="4786303"/>
              <a:ext cx="512884" cy="1835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DAA444-BD9D-B2ED-D5BD-8A7F3CE64808}"/>
              </a:ext>
            </a:extLst>
          </p:cNvPr>
          <p:cNvGrpSpPr/>
          <p:nvPr/>
        </p:nvGrpSpPr>
        <p:grpSpPr>
          <a:xfrm>
            <a:off x="6638623" y="3762372"/>
            <a:ext cx="3660533" cy="1226463"/>
            <a:chOff x="6937080" y="3688641"/>
            <a:chExt cx="3660533" cy="12264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DCF8A0B-FA8F-C414-C3B7-FADA6F280548}"/>
                </a:ext>
              </a:extLst>
            </p:cNvPr>
            <p:cNvSpPr/>
            <p:nvPr/>
          </p:nvSpPr>
          <p:spPr>
            <a:xfrm>
              <a:off x="8570256" y="3715819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5" name="Flowchart: Manual Operation 34">
              <a:extLst>
                <a:ext uri="{FF2B5EF4-FFF2-40B4-BE49-F238E27FC236}">
                  <a16:creationId xmlns:a16="http://schemas.microsoft.com/office/drawing/2014/main" id="{3862F819-C998-DBC0-89C7-6D1CF81671D6}"/>
                </a:ext>
              </a:extLst>
            </p:cNvPr>
            <p:cNvSpPr/>
            <p:nvPr/>
          </p:nvSpPr>
          <p:spPr>
            <a:xfrm rot="5400000">
              <a:off x="8273851" y="3846424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94673A-3E64-FB3B-F7FD-686753D8E439}"/>
                </a:ext>
              </a:extLst>
            </p:cNvPr>
            <p:cNvGrpSpPr/>
            <p:nvPr/>
          </p:nvGrpSpPr>
          <p:grpSpPr>
            <a:xfrm rot="19000082">
              <a:off x="6937080" y="4719960"/>
              <a:ext cx="423117" cy="195144"/>
              <a:chOff x="2433671" y="4078667"/>
              <a:chExt cx="423117" cy="19514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8376D3A-802D-26C2-270D-59EFC6A06D70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Flowchart: Manual Operation 37">
                <a:extLst>
                  <a:ext uri="{FF2B5EF4-FFF2-40B4-BE49-F238E27FC236}">
                    <a16:creationId xmlns:a16="http://schemas.microsoft.com/office/drawing/2014/main" id="{3F272814-208D-0C3D-7336-254CA5BAB2B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F849E-F58C-2745-5711-9097CD5B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277" y="4403203"/>
              <a:ext cx="1119611" cy="38241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14561" y="1905000"/>
            <a:ext cx="0" cy="30805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3229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29012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49AD2-C1A0-3995-0ACD-767D33E573A2}"/>
              </a:ext>
            </a:extLst>
          </p:cNvPr>
          <p:cNvSpPr txBox="1"/>
          <p:nvPr/>
        </p:nvSpPr>
        <p:spPr>
          <a:xfrm>
            <a:off x="8783365" y="3703780"/>
            <a:ext cx="320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RL enables Mothership to </a:t>
            </a:r>
            <a:r>
              <a:rPr lang="en-US" i="1" dirty="0"/>
              <a:t>learn</a:t>
            </a:r>
            <a:r>
              <a:rPr lang="en-US" dirty="0"/>
              <a:t> high-performing team behaviors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1AB6EB32-2F6B-28D7-FF69-0B16B7B75703}"/>
              </a:ext>
            </a:extLst>
          </p:cNvPr>
          <p:cNvSpPr/>
          <p:nvPr/>
        </p:nvSpPr>
        <p:spPr>
          <a:xfrm rot="5400000">
            <a:off x="3058549" y="2039943"/>
            <a:ext cx="2398798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Coordination Policy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C4DC65-47B4-691C-DB90-298940380D57}"/>
              </a:ext>
            </a:extLst>
          </p:cNvPr>
          <p:cNvSpPr/>
          <p:nvPr/>
        </p:nvSpPr>
        <p:spPr>
          <a:xfrm>
            <a:off x="269708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B8BE03-0D4B-F6E9-C87D-CBD9F852A699}"/>
              </a:ext>
            </a:extLst>
          </p:cNvPr>
          <p:cNvSpPr/>
          <p:nvPr/>
        </p:nvSpPr>
        <p:spPr>
          <a:xfrm>
            <a:off x="511706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AA095C-BDAD-3B49-BC12-6742A5E51286}"/>
              </a:ext>
            </a:extLst>
          </p:cNvPr>
          <p:cNvSpPr/>
          <p:nvPr/>
        </p:nvSpPr>
        <p:spPr>
          <a:xfrm rot="5400000">
            <a:off x="6599076" y="3534364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C51B8A-5106-2E6A-C73E-1F5AD9A53DF3}"/>
              </a:ext>
            </a:extLst>
          </p:cNvPr>
          <p:cNvGrpSpPr/>
          <p:nvPr/>
        </p:nvGrpSpPr>
        <p:grpSpPr>
          <a:xfrm>
            <a:off x="5956338" y="2391833"/>
            <a:ext cx="2535456" cy="743394"/>
            <a:chOff x="6831828" y="1286096"/>
            <a:chExt cx="1821082" cy="743394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EFDA116B-ADBB-E2AE-8CCA-EBC53B23EB94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144549F-E2C2-D66E-A522-9084E877D4B5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/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Specialization Scalars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754690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754690" y="2147562"/>
            <a:ext cx="226696" cy="224440"/>
          </a:xfrm>
          <a:prstGeom prst="rect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8981386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8981386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2B31AE42-00E0-F666-119F-234572DCF7BB}"/>
              </a:ext>
            </a:extLst>
          </p:cNvPr>
          <p:cNvSpPr/>
          <p:nvPr/>
        </p:nvSpPr>
        <p:spPr>
          <a:xfrm>
            <a:off x="5721734" y="1857983"/>
            <a:ext cx="1564482" cy="272969"/>
          </a:xfrm>
          <a:prstGeom prst="borderCallout1">
            <a:avLst>
              <a:gd name="adj1" fmla="val 120192"/>
              <a:gd name="adj2" fmla="val 65037"/>
              <a:gd name="adj3" fmla="val 286524"/>
              <a:gd name="adj4" fmla="val 9597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[0.15, -0.3, 0.02,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DB1C9-21BA-60EC-74B2-B601C9FEEE51}"/>
              </a:ext>
            </a:extLst>
          </p:cNvPr>
          <p:cNvGrpSpPr/>
          <p:nvPr/>
        </p:nvGrpSpPr>
        <p:grpSpPr>
          <a:xfrm>
            <a:off x="372838" y="3713118"/>
            <a:ext cx="2743202" cy="604907"/>
            <a:chOff x="6831827" y="1286096"/>
            <a:chExt cx="1821083" cy="743395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A780FA6-AE60-7342-C20F-7961A6DAA2AE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B51E7FD-D577-D1B0-2696-3EE4C78426D0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63ADD644-A4DF-DAD2-6038-63406B69B201}"/>
                </a:ext>
              </a:extLst>
            </p:cNvPr>
            <p:cNvSpPr/>
            <p:nvPr/>
          </p:nvSpPr>
          <p:spPr>
            <a:xfrm>
              <a:off x="6831827" y="1457990"/>
              <a:ext cx="1583592" cy="571501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{x, y, feat_1, feat_2, …}</a:t>
              </a:r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E451BD-4E2F-4408-5EF3-9B70F3A7F6D5}"/>
              </a:ext>
            </a:extLst>
          </p:cNvPr>
          <p:cNvGrpSpPr/>
          <p:nvPr/>
        </p:nvGrpSpPr>
        <p:grpSpPr>
          <a:xfrm>
            <a:off x="8832631" y="3691435"/>
            <a:ext cx="2646311" cy="604907"/>
            <a:chOff x="8832631" y="3691435"/>
            <a:chExt cx="2646311" cy="6049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5CCFD9-7FD8-4FB5-5DC3-3F07CB70C772}"/>
                </a:ext>
              </a:extLst>
            </p:cNvPr>
            <p:cNvGrpSpPr/>
            <p:nvPr/>
          </p:nvGrpSpPr>
          <p:grpSpPr>
            <a:xfrm>
              <a:off x="9379408" y="3691435"/>
              <a:ext cx="2099534" cy="604907"/>
              <a:chOff x="6831827" y="1286096"/>
              <a:chExt cx="1821083" cy="743395"/>
            </a:xfrm>
          </p:grpSpPr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45815686-0A86-FF1F-E44D-AAEFE80AB08E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F4B21CB-CCEC-AE48-5630-572ADCCE9ABB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163D1C0A-4CCA-A295-8BD4-DCE82EC7442E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 spec scalars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3CBE5F-E731-AECC-EA10-07E6FF8C8980}"/>
                </a:ext>
              </a:extLst>
            </p:cNvPr>
            <p:cNvSpPr/>
            <p:nvPr/>
          </p:nvSpPr>
          <p:spPr>
            <a:xfrm>
              <a:off x="8832631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36922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55BE5D6-E4BF-EFFB-43D7-D84F28AAB62D}"/>
              </a:ext>
            </a:extLst>
          </p:cNvPr>
          <p:cNvSpPr/>
          <p:nvPr/>
        </p:nvSpPr>
        <p:spPr>
          <a:xfrm>
            <a:off x="3205445" y="3761371"/>
            <a:ext cx="465924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6950022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sp>
        <p:nvSpPr>
          <p:cNvPr id="47" name="Trapezoid 46">
            <a:extLst>
              <a:ext uri="{FF2B5EF4-FFF2-40B4-BE49-F238E27FC236}">
                <a16:creationId xmlns:a16="http://schemas.microsoft.com/office/drawing/2014/main" id="{083B29FD-0CC7-EDAA-08D3-A67A4EA57D15}"/>
              </a:ext>
            </a:extLst>
          </p:cNvPr>
          <p:cNvSpPr/>
          <p:nvPr/>
        </p:nvSpPr>
        <p:spPr>
          <a:xfrm rot="5400000">
            <a:off x="3079953" y="2976920"/>
            <a:ext cx="3616715" cy="2173808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2400" dirty="0"/>
              <a:t>Coordination Policy</a:t>
            </a:r>
          </a:p>
        </p:txBody>
      </p: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9" y="2324910"/>
            <a:ext cx="4912645" cy="2159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(Schulman et al. 2017)</a:t>
            </a:r>
          </a:p>
          <a:p>
            <a:r>
              <a:rPr lang="en-US" dirty="0"/>
              <a:t>Actor-Critic RL method</a:t>
            </a:r>
          </a:p>
          <a:p>
            <a:r>
              <a:rPr lang="en-US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5218836" y="1527243"/>
            <a:ext cx="705310" cy="3549084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6096000" y="1527243"/>
            <a:ext cx="523348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scalars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completing tasks over a K-step iterative planning rollout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Observe impacts of actions (not immediate)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for distances to: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0. Nearest task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1. Nearest agent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2. Nearest frontier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3. Nearest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4. Neediest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5. Mothership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534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953577" y="1894489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43C8ED-3E87-7A92-3279-5DEE2EC5A975}"/>
              </a:ext>
            </a:extLst>
          </p:cNvPr>
          <p:cNvSpPr txBox="1"/>
          <p:nvPr/>
        </p:nvSpPr>
        <p:spPr>
          <a:xfrm>
            <a:off x="72373" y="2136338"/>
            <a:ext cx="1619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Specialization </a:t>
            </a:r>
            <a:r>
              <a:rPr lang="en-US" sz="1200" b="1" dirty="0" err="1"/>
              <a:t>Idx</a:t>
            </a:r>
            <a:r>
              <a:rPr lang="en-US" sz="1200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0. To nearest task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1. To nearest agent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2. To nearest frontier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3. To nearest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4. To neediest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5. To Mothership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41747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greedy Tasks Only heuristic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so half of team supports comms, while half completes tasks</a:t>
            </a:r>
            <a:endParaRPr lang="en-US" b="1" dirty="0"/>
          </a:p>
        </p:txBody>
      </p:sp>
      <p:pic>
        <p:nvPicPr>
          <p:cNvPr id="20" name="Picture 19" descr="A graph of a long range task comparison&#10;&#10;AI-generated content may be incorrect.">
            <a:extLst>
              <a:ext uri="{FF2B5EF4-FFF2-40B4-BE49-F238E27FC236}">
                <a16:creationId xmlns:a16="http://schemas.microsoft.com/office/drawing/2014/main" id="{3F3DF83F-A1BC-ED81-EB2F-B63198F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0" y="1500222"/>
            <a:ext cx="4109936" cy="3287949"/>
          </a:xfrm>
          <a:prstGeom prst="rect">
            <a:avLst/>
          </a:prstGeom>
        </p:spPr>
      </p:pic>
      <p:pic>
        <p:nvPicPr>
          <p:cNvPr id="22" name="Picture 21" descr="A graph of short-range task comparison&#10;&#10;AI-generated content may be incorrect.">
            <a:extLst>
              <a:ext uri="{FF2B5EF4-FFF2-40B4-BE49-F238E27FC236}">
                <a16:creationId xmlns:a16="http://schemas.microsoft.com/office/drawing/2014/main" id="{7DEE97D7-C405-09A2-7849-1E2B956A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7" y="1500222"/>
            <a:ext cx="4109935" cy="328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40488" y="4788171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rollout steps</a:t>
            </a:r>
          </a:p>
        </p:txBody>
      </p: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trained primarily on close-range tasks resulting in out-of-distribution evaluation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Flexibility in Passenger actions limited by specialization axes – perhaps a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00376-7D99-653B-8310-2278C411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0" y="1290102"/>
            <a:ext cx="6418294" cy="427779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1981B3-6ED6-B2FB-17D1-71F79DF6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6"/>
          <a:stretch>
            <a:fillRect/>
          </a:stretch>
        </p:blipFill>
        <p:spPr>
          <a:xfrm>
            <a:off x="7057069" y="1290101"/>
            <a:ext cx="4248534" cy="4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MCAPS, a specialization-based Passenger planning approach in which the Mothership provides scalarized objective weights to coordinate team behavior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scalars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</a:t>
            </a:r>
            <a:r>
              <a:rPr lang="en-US" dirty="0" err="1"/>
              <a:t>mult</a:t>
            </a:r>
            <a:r>
              <a:rPr lang="en-US" dirty="0"/>
              <a:t>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487347"/>
            <a:ext cx="77505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Mothership-Passenger systems provide opportunity to </a:t>
            </a:r>
            <a:r>
              <a:rPr lang="en-US" b="1" dirty="0">
                <a:solidFill>
                  <a:schemeClr val="bg1"/>
                </a:solidFill>
              </a:rPr>
              <a:t>explore isolated, hazardous environments</a:t>
            </a:r>
            <a:r>
              <a:rPr lang="en-US" dirty="0">
                <a:solidFill>
                  <a:schemeClr val="bg1"/>
                </a:solidFill>
              </a:rPr>
              <a:t>, which necessitate </a:t>
            </a:r>
            <a:r>
              <a:rPr lang="en-US" b="1" dirty="0">
                <a:solidFill>
                  <a:schemeClr val="bg1"/>
                </a:solidFill>
              </a:rPr>
              <a:t>responsive planning approaches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Hybrid-Decentralized</a:t>
            </a:r>
            <a:r>
              <a:rPr lang="en-US" dirty="0">
                <a:solidFill>
                  <a:schemeClr val="bg1"/>
                </a:solidFill>
              </a:rPr>
              <a:t> mission planning bolsters team coordination by using Mothership to </a:t>
            </a:r>
            <a:r>
              <a:rPr lang="en-US" b="1" dirty="0">
                <a:solidFill>
                  <a:schemeClr val="bg1"/>
                </a:solidFill>
              </a:rPr>
              <a:t>periodically inject globally-informed solutions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MCAPS</a:t>
            </a:r>
            <a:r>
              <a:rPr lang="en-US" dirty="0">
                <a:solidFill>
                  <a:schemeClr val="bg1"/>
                </a:solidFill>
              </a:rPr>
              <a:t> framework tackles complex task scenarios with </a:t>
            </a:r>
            <a:r>
              <a:rPr lang="en-US" b="1" dirty="0">
                <a:solidFill>
                  <a:schemeClr val="bg1"/>
                </a:solidFill>
              </a:rPr>
              <a:t>learned Mothership coordination policy</a:t>
            </a:r>
            <a:r>
              <a:rPr lang="en-US" dirty="0">
                <a:solidFill>
                  <a:schemeClr val="bg1"/>
                </a:solidFill>
              </a:rPr>
              <a:t> to provide </a:t>
            </a:r>
            <a:r>
              <a:rPr lang="en-US" b="1" dirty="0">
                <a:solidFill>
                  <a:schemeClr val="bg1"/>
                </a:solidFill>
              </a:rPr>
              <a:t>adaptive multi-objective scalars</a:t>
            </a:r>
            <a:r>
              <a:rPr lang="en-US" dirty="0">
                <a:solidFill>
                  <a:schemeClr val="bg1"/>
                </a:solidFill>
              </a:rPr>
              <a:t> to Passengers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Algorithms enable </a:t>
            </a:r>
            <a:r>
              <a:rPr lang="en-US" b="1" dirty="0">
                <a:solidFill>
                  <a:schemeClr val="bg1"/>
                </a:solidFill>
              </a:rPr>
              <a:t>efficient, coordinated underwater behaviors </a:t>
            </a:r>
            <a:r>
              <a:rPr lang="en-US" dirty="0">
                <a:solidFill>
                  <a:schemeClr val="bg1"/>
                </a:solidFill>
              </a:rPr>
              <a:t>that will enable Oceanographers and scientists to </a:t>
            </a:r>
            <a:r>
              <a:rPr lang="en-US" b="1" dirty="0">
                <a:solidFill>
                  <a:schemeClr val="bg1"/>
                </a:solidFill>
              </a:rPr>
              <a:t>reach unexplored,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Extending these Works</a:t>
            </a:r>
          </a:p>
          <a:p>
            <a:r>
              <a:rPr lang="en-US" sz="2400" dirty="0"/>
              <a:t>Hybrid-decentralized planning sees inefficiencies from redundant planning - improve with granular plan merging</a:t>
            </a:r>
          </a:p>
          <a:p>
            <a:r>
              <a:rPr lang="en-US" sz="2400" dirty="0"/>
              <a:t>Noisy reward signal for training MCAPS – explore novelty-seeking/intrinsic dense signals for smoother gradient</a:t>
            </a:r>
          </a:p>
          <a:p>
            <a:r>
              <a:rPr lang="en-US" sz="2400" dirty="0"/>
              <a:t>Manually-defined Passenger objectives for MCAPS constrain performance according to quality – explore principled decomposition or integrate learned Passenger policies with coordinator policy in hybrid multiagent RL framework</a:t>
            </a:r>
          </a:p>
          <a:p>
            <a:pPr marL="0" indent="0">
              <a:buNone/>
            </a:pPr>
            <a:r>
              <a:rPr lang="en-US" sz="2400" dirty="0"/>
              <a:t>Big Picture 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Mothership’s global perspective and computational advantages to bolster decentralized Passenger mission planning routines?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8017</TotalTime>
  <Words>2674</Words>
  <Application>Microsoft Office PowerPoint</Application>
  <PresentationFormat>Widescreen</PresentationFormat>
  <Paragraphs>563</Paragraphs>
  <Slides>48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Research Gap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Globally-Aligned Behaviors</vt:lpstr>
      <vt:lpstr>Emergent Behaviors with Reinforcement Learning</vt:lpstr>
      <vt:lpstr>Mothership-Coordinated Adaptive Passenger Specializations (MCAPS) Framework</vt:lpstr>
      <vt:lpstr>Mothership Coordination Policy</vt:lpstr>
      <vt:lpstr>Training the Coordination Policy</vt:lpstr>
      <vt:lpstr>Simulation Environment</vt:lpstr>
      <vt:lpstr>Passenger Candidate Objective Functions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Image References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42</cp:revision>
  <dcterms:created xsi:type="dcterms:W3CDTF">2025-05-05T17:12:51Z</dcterms:created>
  <dcterms:modified xsi:type="dcterms:W3CDTF">2025-09-04T20:43:23Z</dcterms:modified>
</cp:coreProperties>
</file>